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258" r:id="rId3"/>
    <p:sldId id="260" r:id="rId4"/>
    <p:sldId id="303" r:id="rId5"/>
    <p:sldId id="279" r:id="rId6"/>
    <p:sldId id="294" r:id="rId7"/>
    <p:sldId id="293" r:id="rId8"/>
    <p:sldId id="295" r:id="rId9"/>
    <p:sldId id="283" r:id="rId10"/>
    <p:sldId id="299" r:id="rId11"/>
    <p:sldId id="302" r:id="rId12"/>
    <p:sldId id="300" r:id="rId13"/>
    <p:sldId id="301" r:id="rId14"/>
    <p:sldId id="296" r:id="rId15"/>
    <p:sldId id="281" r:id="rId16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7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5" autoAdjust="0"/>
    <p:restoredTop sz="94692" autoAdjust="0"/>
  </p:normalViewPr>
  <p:slideViewPr>
    <p:cSldViewPr snapToObjects="1">
      <p:cViewPr>
        <p:scale>
          <a:sx n="110" d="100"/>
          <a:sy n="110" d="100"/>
        </p:scale>
        <p:origin x="-640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1446A-179A-0448-B13C-EFCFC2A25DDD}" type="datetimeFigureOut">
              <a:rPr lang="en-US" smtClean="0"/>
              <a:t>11/26/13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BE7B5-15DD-9544-B849-185F55CA5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02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A1473-CD2C-4B67-92BE-7A317127F4D9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52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0C5CF-E798-4F9A-BD84-D09734469C65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07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2F7A49-9170-4601-82C8-E9CF9B69433A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9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9C1BD2-D259-48BA-B6F2-CCC85F28AE58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78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B5C6B-9A69-4E45-A511-5BD7958683AD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61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14AF2A-24AA-4C8F-8D70-CB07BBEAD17F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2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F4C41B-9D66-43C0-A440-2B3220367F80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55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8B2F86-0849-49B8-95F3-340B50548C3C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8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C36F0F-919A-4DF3-B649-9C59E2226EB8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2101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8CF693-C2DF-458E-8C1E-50CEEBB10B9B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27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AC745A-8F09-4377-9291-40C22985C05D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958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324600"/>
            <a:ext cx="50292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801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TITOLS EN MAJÚSCULA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FE073-472C-DD40-B183-59900D3F441D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2800" kern="1200">
          <a:solidFill>
            <a:srgbClr val="DF7A55"/>
          </a:solidFill>
          <a:latin typeface="Gotham Blac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05_PPT-templat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914400"/>
            <a:fld id="{973C589D-CE14-4E54-A1DB-B947D4D87CBE}" type="datetime1">
              <a:rPr lang="en-US" smtClean="0"/>
              <a:pPr defTabSz="914400"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defTabSz="914400"/>
            <a:r>
              <a:rPr lang="en-US">
                <a:solidFill>
                  <a:prstClr val="black">
                    <a:tint val="75000"/>
                  </a:prstClr>
                </a:solidFill>
              </a:rPr>
              <a:t>Tables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914400"/>
            <a:fld id="{5FD55A52-158C-491E-B570-01BDF8DC6E3D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5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1.xls"/><Relationship Id="rId4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Sesión </a:t>
            </a:r>
            <a:r>
              <a:rPr lang="es-ES_tradnl" dirty="0" smtClean="0"/>
              <a:t>5. </a:t>
            </a:r>
            <a:r>
              <a:rPr lang="es-ES_tradnl" dirty="0" smtClean="0"/>
              <a:t>Perfil del ingreso laboral YL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sz="2000" dirty="0" smtClean="0"/>
              <a:t>Luis Rosero-</a:t>
            </a:r>
            <a:r>
              <a:rPr lang="es-ES_tradnl" sz="2000" dirty="0" err="1" smtClean="0"/>
              <a:t>Bixby</a:t>
            </a:r>
            <a:endParaRPr lang="es-ES_tradnl" sz="2000" dirty="0" smtClean="0"/>
          </a:p>
          <a:p>
            <a:r>
              <a:rPr lang="es-ES_tradnl" sz="2000" dirty="0" smtClean="0"/>
              <a:t>UC Berkeley</a:t>
            </a:r>
          </a:p>
          <a:p>
            <a:endParaRPr lang="es-ES_tradnl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s-ES" sz="3800" dirty="0" err="1" smtClean="0"/>
              <a:t>Suavizamiento</a:t>
            </a:r>
            <a:r>
              <a:rPr lang="es-ES" sz="3800" dirty="0" smtClean="0"/>
              <a:t> de YLE, Ecuador 2006 </a:t>
            </a:r>
            <a:endParaRPr lang="es-ES" sz="3800" dirty="0"/>
          </a:p>
        </p:txBody>
      </p:sp>
      <p:pic>
        <p:nvPicPr>
          <p:cNvPr id="4" name="Picture 3" descr="fig-suaviza-YLE2006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99" y="1268759"/>
            <a:ext cx="6707089" cy="558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65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s-ES" sz="3800" dirty="0" smtClean="0"/>
              <a:t>Corrección de YLS, Ecuador 2006 </a:t>
            </a:r>
            <a:endParaRPr lang="es-ES" sz="3800" dirty="0"/>
          </a:p>
        </p:txBody>
      </p:sp>
      <p:pic>
        <p:nvPicPr>
          <p:cNvPr id="4" name="Picture 3" descr="fig-corrige-YLS2006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37394"/>
            <a:ext cx="6708971" cy="5590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541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s-ES" sz="3800" dirty="0" smtClean="0"/>
              <a:t>YLS y YLE suavizados, Ecuador 2006 </a:t>
            </a:r>
            <a:endParaRPr lang="es-ES" sz="3800" dirty="0"/>
          </a:p>
        </p:txBody>
      </p:sp>
      <p:pic>
        <p:nvPicPr>
          <p:cNvPr id="3" name="Picture 2" descr="fig-inglab2006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958271"/>
            <a:ext cx="7040271" cy="586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108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060828"/>
              </p:ext>
            </p:extLst>
          </p:nvPr>
        </p:nvGraphicFramePr>
        <p:xfrm>
          <a:off x="423555" y="692696"/>
          <a:ext cx="82296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hart" r:id="rId3" imgW="4667369" imgH="2457365" progId="Excel.Chart.8">
                  <p:embed/>
                </p:oleObj>
              </mc:Choice>
              <mc:Fallback>
                <p:oleObj name="Chart" r:id="rId3" imgW="4667369" imgH="2457365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55" y="692696"/>
                        <a:ext cx="8229600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0024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0080"/>
          </a:xfrm>
        </p:spPr>
        <p:txBody>
          <a:bodyPr/>
          <a:lstStyle/>
          <a:p>
            <a:r>
              <a:rPr lang="es-ES" dirty="0" err="1" smtClean="0">
                <a:solidFill>
                  <a:schemeClr val="accent6"/>
                </a:solidFill>
              </a:rPr>
              <a:t>Lab</a:t>
            </a:r>
            <a:r>
              <a:rPr lang="es-ES" dirty="0" smtClean="0">
                <a:solidFill>
                  <a:schemeClr val="accent6"/>
                </a:solidFill>
              </a:rPr>
              <a:t> 3: El ingreso laboral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168352"/>
          </a:xfrm>
        </p:spPr>
        <p:txBody>
          <a:bodyPr/>
          <a:lstStyle/>
          <a:p>
            <a:r>
              <a:rPr lang="es-ES" dirty="0" smtClean="0"/>
              <a:t>Estimar el patrón por edad </a:t>
            </a:r>
            <a:r>
              <a:rPr lang="es-ES" dirty="0" smtClean="0"/>
              <a:t>de los dos componentes del ingreso laboral</a:t>
            </a:r>
          </a:p>
          <a:p>
            <a:r>
              <a:rPr lang="es-ES" dirty="0" smtClean="0"/>
              <a:t>A partir de los micro-datos de su encuesta de hogares ( o de la encuesta de condiciones de vida de Ecuador 2006 que es de uso p</a:t>
            </a:r>
            <a:r>
              <a:rPr lang="es-ES" dirty="0" smtClean="0"/>
              <a:t>úblico)</a:t>
            </a: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949022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n-US" sz="3800" dirty="0" err="1" smtClean="0"/>
              <a:t>Estrategia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688632"/>
          </a:xfrm>
        </p:spPr>
        <p:txBody>
          <a:bodyPr>
            <a:normAutofit/>
          </a:bodyPr>
          <a:lstStyle/>
          <a:p>
            <a:r>
              <a:rPr lang="es-ES" dirty="0" smtClean="0"/>
              <a:t>Se trabaja </a:t>
            </a:r>
            <a:r>
              <a:rPr lang="es-ES" dirty="0" smtClean="0"/>
              <a:t>en el archivo de micro-datos de la encuesta</a:t>
            </a:r>
          </a:p>
          <a:p>
            <a:r>
              <a:rPr lang="es-ES" dirty="0" smtClean="0"/>
              <a:t>Se estiman para cada persona de la encuesta por separado los dos componentes del YL:</a:t>
            </a:r>
          </a:p>
          <a:p>
            <a:pPr lvl="1"/>
            <a:r>
              <a:rPr lang="es-ES" dirty="0" smtClean="0"/>
              <a:t>Ingreso asalariado (</a:t>
            </a:r>
            <a:r>
              <a:rPr lang="es-ES" dirty="0" err="1" smtClean="0"/>
              <a:t>earnings</a:t>
            </a:r>
            <a:r>
              <a:rPr lang="es-ES" dirty="0" smtClean="0"/>
              <a:t>)  YE</a:t>
            </a:r>
          </a:p>
          <a:p>
            <a:pPr lvl="1"/>
            <a:r>
              <a:rPr lang="es-ES" dirty="0" smtClean="0"/>
              <a:t>Ingreso por auto-empleo (</a:t>
            </a:r>
            <a:r>
              <a:rPr lang="es-ES" dirty="0" err="1" smtClean="0"/>
              <a:t>self</a:t>
            </a:r>
            <a:r>
              <a:rPr lang="es-ES" dirty="0" smtClean="0"/>
              <a:t>)  YS</a:t>
            </a:r>
          </a:p>
          <a:p>
            <a:r>
              <a:rPr lang="es-ES" dirty="0" smtClean="0"/>
              <a:t>Notas:  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asegurarse </a:t>
            </a:r>
            <a:r>
              <a:rPr lang="es-ES" dirty="0" smtClean="0"/>
              <a:t>que los individuos sin ingresos (ejemplo niños) tienen ceros y no valores </a:t>
            </a:r>
            <a:r>
              <a:rPr lang="es-ES" dirty="0" err="1" smtClean="0"/>
              <a:t>missings</a:t>
            </a:r>
            <a:r>
              <a:rPr lang="es-ES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El YL se calculará por suma al final del proceso luego de ajustes, </a:t>
            </a:r>
            <a:r>
              <a:rPr lang="es-ES" dirty="0" err="1" smtClean="0"/>
              <a:t>suavizamientos</a:t>
            </a:r>
            <a:r>
              <a:rPr lang="es-ES" dirty="0" smtClean="0"/>
              <a:t>, </a:t>
            </a:r>
            <a:r>
              <a:rPr lang="es-ES" dirty="0" smtClean="0"/>
              <a:t>etc. Etc…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193606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n-US" sz="3800" dirty="0" err="1" smtClean="0"/>
              <a:t>Estrategia</a:t>
            </a:r>
            <a:r>
              <a:rPr lang="en-US" sz="3800" dirty="0" smtClean="0"/>
              <a:t> (</a:t>
            </a:r>
            <a:r>
              <a:rPr lang="en-US" sz="3800" dirty="0" err="1" smtClean="0"/>
              <a:t>cont</a:t>
            </a:r>
            <a:r>
              <a:rPr lang="en-US" sz="3800" dirty="0" smtClean="0"/>
              <a:t>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688632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Se </a:t>
            </a:r>
            <a:r>
              <a:rPr lang="es-ES" dirty="0" smtClean="0"/>
              <a:t>calculan los ingresos promedios YE y YS por edad (no olvidar las ponderaciones </a:t>
            </a:r>
            <a:r>
              <a:rPr lang="es-ES" dirty="0" err="1" smtClean="0"/>
              <a:t>muestrales</a:t>
            </a:r>
            <a:r>
              <a:rPr lang="es-ES" dirty="0" smtClean="0"/>
              <a:t>)</a:t>
            </a:r>
          </a:p>
          <a:p>
            <a:r>
              <a:rPr lang="es-ES" dirty="0" smtClean="0"/>
              <a:t>Se suaviza cada curva para eliminar en lo posible el ruido aleatorio</a:t>
            </a:r>
          </a:p>
          <a:p>
            <a:r>
              <a:rPr lang="es-ES" dirty="0" smtClean="0"/>
              <a:t>Se calculan los agregados en cada edad por multiplicación de los promedios por la población.</a:t>
            </a:r>
          </a:p>
          <a:p>
            <a:r>
              <a:rPr lang="es-ES" dirty="0" smtClean="0"/>
              <a:t>Se totalizan estos agregados y el total se compara con el control macro para determinar un factor de corrección.</a:t>
            </a:r>
          </a:p>
          <a:p>
            <a:r>
              <a:rPr lang="es-ES" dirty="0" smtClean="0"/>
              <a:t>Se corrigen los valores micro y los promedios suavizados con estos factores</a:t>
            </a:r>
          </a:p>
          <a:p>
            <a:r>
              <a:rPr lang="es-ES" dirty="0" smtClean="0"/>
              <a:t>Se verifica que la agregación de los promedios suavizados y corregidos reproduce cada control macro.</a:t>
            </a:r>
          </a:p>
          <a:p>
            <a:r>
              <a:rPr lang="es-ES" dirty="0" smtClean="0"/>
              <a:t>Se obtiene con los últimos valores, por suma YL= YE + YS</a:t>
            </a:r>
          </a:p>
        </p:txBody>
      </p:sp>
    </p:spTree>
    <p:extLst>
      <p:ext uri="{BB962C8B-B14F-4D97-AF65-F5344CB8AC3E}">
        <p14:creationId xmlns:p14="http://schemas.microsoft.com/office/powerpoint/2010/main" val="3249402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s-ES" sz="3800" dirty="0" smtClean="0"/>
              <a:t>El ingreso asalariado YE</a:t>
            </a:r>
            <a:endParaRPr lang="es-E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328592"/>
          </a:xfrm>
        </p:spPr>
        <p:txBody>
          <a:bodyPr/>
          <a:lstStyle/>
          <a:p>
            <a:r>
              <a:rPr lang="es-ES" dirty="0" smtClean="0"/>
              <a:t>Suele incluir los siguientes rubros para la unidad de tiempo usada en la encuesta (mes?):</a:t>
            </a:r>
          </a:p>
          <a:p>
            <a:pPr lvl="1"/>
            <a:r>
              <a:rPr lang="es-ES" sz="2400" dirty="0" smtClean="0"/>
              <a:t>Sueldos y salarios ganados (los valores brutos </a:t>
            </a:r>
            <a:r>
              <a:rPr lang="es-ES" sz="2400" u="sng" dirty="0" smtClean="0"/>
              <a:t>sin descontar</a:t>
            </a:r>
            <a:r>
              <a:rPr lang="es-ES" sz="2400" dirty="0" smtClean="0"/>
              <a:t> retenciones por seguridad social o impuestos)</a:t>
            </a:r>
          </a:p>
          <a:p>
            <a:pPr lvl="1"/>
            <a:r>
              <a:rPr lang="es-ES" sz="2400" dirty="0" smtClean="0"/>
              <a:t>Las “cargas sociales” como: aguinaldos, reservas de cesantía y contribución del patrono a la SS)</a:t>
            </a:r>
          </a:p>
          <a:p>
            <a:pPr lvl="1"/>
            <a:r>
              <a:rPr lang="es-ES" sz="2400" dirty="0" smtClean="0"/>
              <a:t>Beneficios en especie como alimentación o transporte</a:t>
            </a:r>
          </a:p>
          <a:p>
            <a:pPr lvl="1"/>
            <a:r>
              <a:rPr lang="es-ES" sz="2400" dirty="0" smtClean="0"/>
              <a:t>Puede ser necesario imputar </a:t>
            </a:r>
            <a:r>
              <a:rPr lang="es-ES" sz="2400" dirty="0" smtClean="0"/>
              <a:t>valores (para algunas cargas o beneficios sociales, por ejemplo) </a:t>
            </a:r>
            <a:endParaRPr lang="es-ES" sz="2400" dirty="0" smtClean="0"/>
          </a:p>
          <a:p>
            <a:r>
              <a:rPr lang="es-ES" dirty="0" smtClean="0"/>
              <a:t>Agregar ingresos de ocupaciones secundarias de </a:t>
            </a:r>
            <a:r>
              <a:rPr lang="es-ES" dirty="0" smtClean="0"/>
              <a:t>los con pluriempleo.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7670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s-ES" sz="3800" dirty="0" smtClean="0"/>
              <a:t>El ingreso autónomo YS</a:t>
            </a:r>
            <a:endParaRPr lang="es-E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328592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s-CL" dirty="0" smtClean="0"/>
              <a:t>Es el </a:t>
            </a:r>
            <a:r>
              <a:rPr lang="es-CL" dirty="0"/>
              <a:t>que perciben los trabajadores por cuenta propia, </a:t>
            </a:r>
            <a:r>
              <a:rPr lang="es-CL" dirty="0" smtClean="0"/>
              <a:t>familiares </a:t>
            </a:r>
            <a:r>
              <a:rPr lang="es-CL" dirty="0"/>
              <a:t>no remunerados y </a:t>
            </a:r>
            <a:r>
              <a:rPr lang="es-CL" dirty="0" smtClean="0"/>
              <a:t>patronos.</a:t>
            </a:r>
          </a:p>
          <a:p>
            <a:pPr>
              <a:lnSpc>
                <a:spcPct val="90000"/>
              </a:lnSpc>
              <a:defRPr/>
            </a:pPr>
            <a:r>
              <a:rPr lang="es-CL" dirty="0" smtClean="0"/>
              <a:t>ES “neto” (descontando costos del negocio familiar)</a:t>
            </a:r>
            <a:endParaRPr lang="es-CL" dirty="0"/>
          </a:p>
          <a:p>
            <a:pPr>
              <a:lnSpc>
                <a:spcPct val="90000"/>
              </a:lnSpc>
              <a:defRPr/>
            </a:pPr>
            <a:r>
              <a:rPr lang="es-CL" dirty="0" smtClean="0"/>
              <a:t>Debe agregarse todo el ingreso autónomo del hogar y 2/3 redistribuirlo entre los miembros:</a:t>
            </a:r>
          </a:p>
          <a:p>
            <a:pPr lvl="1">
              <a:lnSpc>
                <a:spcPct val="90000"/>
              </a:lnSpc>
              <a:defRPr/>
            </a:pPr>
            <a:r>
              <a:rPr lang="es-CL" dirty="0" smtClean="0"/>
              <a:t>Incluir auto consumo en lo posible </a:t>
            </a:r>
          </a:p>
          <a:p>
            <a:pPr lvl="1">
              <a:lnSpc>
                <a:spcPct val="90000"/>
              </a:lnSpc>
              <a:defRPr/>
            </a:pPr>
            <a:r>
              <a:rPr lang="es-CL" dirty="0" smtClean="0"/>
              <a:t>Incluir familiares </a:t>
            </a:r>
            <a:r>
              <a:rPr lang="es-CL" dirty="0"/>
              <a:t>no remunerados </a:t>
            </a:r>
            <a:r>
              <a:rPr lang="es-CL" dirty="0" smtClean="0"/>
              <a:t>(no </a:t>
            </a:r>
            <a:r>
              <a:rPr lang="es-CL" dirty="0"/>
              <a:t>registran valores para ingresos </a:t>
            </a:r>
            <a:r>
              <a:rPr lang="es-CL" dirty="0" smtClean="0"/>
              <a:t>laborales y hay que </a:t>
            </a:r>
            <a:r>
              <a:rPr lang="es-CL" dirty="0" smtClean="0"/>
              <a:t>imputárselos)</a:t>
            </a:r>
            <a:r>
              <a:rPr lang="es-CL" dirty="0" smtClean="0"/>
              <a:t>.</a:t>
            </a:r>
            <a:endParaRPr lang="es-CL" dirty="0"/>
          </a:p>
          <a:p>
            <a:pPr lvl="1">
              <a:lnSpc>
                <a:spcPct val="90000"/>
              </a:lnSpc>
              <a:defRPr/>
            </a:pPr>
            <a:r>
              <a:rPr lang="es-CL" dirty="0" smtClean="0"/>
              <a:t>Para redistribuir se usara perfil de salarios medios por edad. </a:t>
            </a:r>
            <a:endParaRPr lang="es-CL" dirty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310393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s-ES" sz="3800" dirty="0"/>
              <a:t>Detalles </a:t>
            </a:r>
            <a:r>
              <a:rPr lang="es-ES" sz="3800" dirty="0" smtClean="0"/>
              <a:t>(el </a:t>
            </a:r>
            <a:r>
              <a:rPr lang="es-ES" sz="3800" dirty="0"/>
              <a:t>diablo está </a:t>
            </a:r>
            <a:r>
              <a:rPr lang="es-ES" sz="3800" dirty="0" smtClean="0"/>
              <a:t>allí):</a:t>
            </a:r>
            <a:endParaRPr lang="es-E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328592"/>
          </a:xfrm>
        </p:spPr>
        <p:txBody>
          <a:bodyPr/>
          <a:lstStyle/>
          <a:p>
            <a:r>
              <a:rPr lang="es-ES" sz="2800" dirty="0" smtClean="0"/>
              <a:t>Iniciar con variable que identifique </a:t>
            </a:r>
            <a:r>
              <a:rPr lang="es-ES" sz="2800" dirty="0" smtClean="0"/>
              <a:t>(1) asalariados</a:t>
            </a:r>
            <a:r>
              <a:rPr lang="es-ES" sz="2800" dirty="0" smtClean="0"/>
              <a:t>, </a:t>
            </a:r>
            <a:r>
              <a:rPr lang="es-ES" sz="2800" dirty="0" smtClean="0"/>
              <a:t>(2) autónomos y (3) familiares no remunerados</a:t>
            </a:r>
            <a:endParaRPr lang="es-ES" sz="2800" dirty="0" smtClean="0"/>
          </a:p>
          <a:p>
            <a:r>
              <a:rPr lang="es-ES" sz="2800" dirty="0" smtClean="0"/>
              <a:t>Identificar en la encuesta </a:t>
            </a:r>
            <a:r>
              <a:rPr lang="es-ES" sz="2800" dirty="0" smtClean="0"/>
              <a:t>todas </a:t>
            </a:r>
            <a:r>
              <a:rPr lang="es-ES" sz="2800" dirty="0" smtClean="0"/>
              <a:t>las variables relevantes para cada cálculo</a:t>
            </a:r>
          </a:p>
          <a:p>
            <a:r>
              <a:rPr lang="es-ES" sz="2800" dirty="0" smtClean="0"/>
              <a:t>Corregir los </a:t>
            </a:r>
            <a:r>
              <a:rPr lang="es-ES" sz="2800" dirty="0" err="1" smtClean="0"/>
              <a:t>missings</a:t>
            </a:r>
            <a:r>
              <a:rPr lang="es-ES" sz="2800" dirty="0" smtClean="0"/>
              <a:t> (NS/NR) en los datos crudos: deben ser “</a:t>
            </a:r>
            <a:r>
              <a:rPr lang="es-ES" sz="2800" dirty="0" err="1" smtClean="0"/>
              <a:t>missings</a:t>
            </a:r>
            <a:r>
              <a:rPr lang="es-ES" sz="2800" dirty="0" smtClean="0"/>
              <a:t>” y no números como 9999</a:t>
            </a:r>
            <a:endParaRPr lang="es-ES" sz="2800" dirty="0"/>
          </a:p>
          <a:p>
            <a:r>
              <a:rPr lang="es-ES" sz="2800" dirty="0" smtClean="0"/>
              <a:t>La ausencia de un rubro de ingreso debe estar codificada como cero ( y no como </a:t>
            </a:r>
            <a:r>
              <a:rPr lang="es-ES" sz="2800" dirty="0" err="1" smtClean="0"/>
              <a:t>missing</a:t>
            </a:r>
            <a:r>
              <a:rPr lang="es-ES" sz="2800" dirty="0" smtClean="0"/>
              <a:t> “no aplica” o similares)</a:t>
            </a:r>
          </a:p>
          <a:p>
            <a:r>
              <a:rPr lang="es-ES" sz="2800" dirty="0" smtClean="0"/>
              <a:t>Manejar consistente y cuidadosamente la misma unidad de tiempo (mes</a:t>
            </a:r>
            <a:r>
              <a:rPr lang="es-ES" sz="2800" dirty="0" smtClean="0"/>
              <a:t>? A</a:t>
            </a:r>
            <a:r>
              <a:rPr lang="es-ES" sz="2800" dirty="0" smtClean="0"/>
              <a:t>ño?</a:t>
            </a:r>
            <a:r>
              <a:rPr lang="es-ES" sz="2800" dirty="0" smtClean="0"/>
              <a:t>) </a:t>
            </a:r>
            <a:r>
              <a:rPr lang="es-ES" sz="2800" dirty="0" smtClean="0"/>
              <a:t>en todos los rubros.</a:t>
            </a:r>
          </a:p>
        </p:txBody>
      </p:sp>
    </p:spTree>
    <p:extLst>
      <p:ext uri="{BB962C8B-B14F-4D97-AF65-F5344CB8AC3E}">
        <p14:creationId xmlns:p14="http://schemas.microsoft.com/office/powerpoint/2010/main" val="568812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6962"/>
          </a:xfrm>
        </p:spPr>
        <p:txBody>
          <a:bodyPr/>
          <a:lstStyle/>
          <a:p>
            <a:pPr eaLnBrk="1" hangingPunct="1">
              <a:defRPr/>
            </a:pPr>
            <a:r>
              <a:rPr lang="es-CL" smtClean="0">
                <a:solidFill>
                  <a:srgbClr val="000099"/>
                </a:solidFill>
                <a:latin typeface="Arial Narrow" charset="0"/>
                <a:cs typeface="+mj-cs"/>
              </a:rPr>
              <a:t>Resultados de los países en el proyecto</a:t>
            </a:r>
          </a:p>
        </p:txBody>
      </p:sp>
    </p:spTree>
    <p:extLst>
      <p:ext uri="{BB962C8B-B14F-4D97-AF65-F5344CB8AC3E}">
        <p14:creationId xmlns:p14="http://schemas.microsoft.com/office/powerpoint/2010/main" val="211227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s-ES" sz="3800" dirty="0" smtClean="0"/>
              <a:t>YLS y YLE crudos, Ecuador 2006 </a:t>
            </a:r>
            <a:endParaRPr lang="es-ES" sz="3800" dirty="0"/>
          </a:p>
        </p:txBody>
      </p:sp>
      <p:pic>
        <p:nvPicPr>
          <p:cNvPr id="5" name="Picture 4" descr="yls-yle-raw-Ecua2006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7"/>
            <a:ext cx="7488832" cy="544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078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s-ES" sz="3800" dirty="0" smtClean="0"/>
              <a:t>Corrección de YLS, Ecuador 2006 </a:t>
            </a:r>
            <a:endParaRPr lang="es-ES" sz="3800" dirty="0"/>
          </a:p>
        </p:txBody>
      </p:sp>
      <p:pic>
        <p:nvPicPr>
          <p:cNvPr id="3" name="Picture 2" descr="yls-correc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02440"/>
            <a:ext cx="7768131" cy="564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131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eswntacio conferenciants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NTA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preswntacio conferenciants-1</Template>
  <TotalTime>2646</TotalTime>
  <Words>577</Words>
  <Application>Microsoft Macintosh PowerPoint</Application>
  <PresentationFormat>On-screen Show (4:3)</PresentationFormat>
  <Paragraphs>48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preswntacio conferenciants-1</vt:lpstr>
      <vt:lpstr>NTATheme1</vt:lpstr>
      <vt:lpstr>Chart</vt:lpstr>
      <vt:lpstr>Sesión 5. Perfil del ingreso laboral YL</vt:lpstr>
      <vt:lpstr>Estrategia</vt:lpstr>
      <vt:lpstr>Estrategia (cont)</vt:lpstr>
      <vt:lpstr>El ingreso asalariado YE</vt:lpstr>
      <vt:lpstr>El ingreso autónomo YS</vt:lpstr>
      <vt:lpstr>Detalles (el diablo está allí):</vt:lpstr>
      <vt:lpstr>Resultados de los países en el proyecto</vt:lpstr>
      <vt:lpstr>YLS y YLE crudos, Ecuador 2006 </vt:lpstr>
      <vt:lpstr>Corrección de YLS, Ecuador 2006 </vt:lpstr>
      <vt:lpstr>Suavizamiento de YLE, Ecuador 2006 </vt:lpstr>
      <vt:lpstr>Corrección de YLS, Ecuador 2006 </vt:lpstr>
      <vt:lpstr>YLS y YLE suavizados, Ecuador 2006 </vt:lpstr>
      <vt:lpstr>PowerPoint Presentation</vt:lpstr>
      <vt:lpstr>Lab 3: El ingreso laboral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Jordi Roca</dc:creator>
  <cp:lastModifiedBy>Luis Rosero</cp:lastModifiedBy>
  <cp:revision>79</cp:revision>
  <dcterms:created xsi:type="dcterms:W3CDTF">2013-05-28T20:42:25Z</dcterms:created>
  <dcterms:modified xsi:type="dcterms:W3CDTF">2013-11-27T01:21:08Z</dcterms:modified>
</cp:coreProperties>
</file>